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6" autoAdjust="0"/>
    <p:restoredTop sz="94660"/>
  </p:normalViewPr>
  <p:slideViewPr>
    <p:cSldViewPr snapToGrid="0">
      <p:cViewPr varScale="1">
        <p:scale>
          <a:sx n="47" d="100"/>
          <a:sy n="47" d="100"/>
        </p:scale>
        <p:origin x="9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D9212F-7230-4751-A3C3-C53343042143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4341B-2B6B-4599-B566-B72010218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28863" y="1162050"/>
            <a:ext cx="23526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0FA65-F687-4EF5-80C3-6F83B07B54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2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1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9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4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9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9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9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910EC-FEAC-454A-A967-DA0A6D021627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A747-3A1F-46A8-8518-B2B5B4C9E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3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dbrenn@pennmedicine.upenn.edu?subject=Dermatology%20Tuesday%20Seminar%20Serie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CA4568-FC18-3A4A-A2C2-E21E2FD8F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8781"/>
            <a:ext cx="6855982" cy="1170591"/>
          </a:xfrm>
          <a:prstGeom prst="rect">
            <a:avLst/>
          </a:prstGeom>
          <a:solidFill>
            <a:srgbClr val="011F5B"/>
          </a:solid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2AC3E9-0456-6E49-88A0-50887B72C4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961" y="212637"/>
            <a:ext cx="2744965" cy="7249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8EAAC6-C1C5-944B-ADE4-5625DEB63D23}"/>
              </a:ext>
            </a:extLst>
          </p:cNvPr>
          <p:cNvSpPr txBox="1"/>
          <p:nvPr/>
        </p:nvSpPr>
        <p:spPr>
          <a:xfrm>
            <a:off x="-116420" y="1135649"/>
            <a:ext cx="715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990000"/>
                </a:solidFill>
              </a:rPr>
              <a:t>Spring 2023 			                </a:t>
            </a:r>
            <a:r>
              <a:rPr lang="en-US" b="1" i="1" dirty="0">
                <a:solidFill>
                  <a:srgbClr val="990000"/>
                </a:solidFill>
              </a:rPr>
              <a:t>Tuesdays at Noon in BRB 1001/Zoom</a:t>
            </a:r>
          </a:p>
          <a:p>
            <a:pPr algn="ctr"/>
            <a:endParaRPr lang="en-US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828D27-A1CC-144B-A4F8-8455529B29EA}"/>
              </a:ext>
            </a:extLst>
          </p:cNvPr>
          <p:cNvSpPr txBox="1"/>
          <p:nvPr/>
        </p:nvSpPr>
        <p:spPr>
          <a:xfrm>
            <a:off x="-116420" y="8589465"/>
            <a:ext cx="697442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For more information or to be added to the email distribution list, contact </a:t>
            </a:r>
            <a:r>
              <a:rPr lang="en-US" sz="1100" dirty="0">
                <a:hlinkClick r:id="rId5"/>
              </a:rPr>
              <a:t>Anne.Rulinski@pennmedicine.upenn.edu </a:t>
            </a:r>
            <a:endParaRPr lang="en-US" sz="1100" dirty="0"/>
          </a:p>
          <a:p>
            <a:pPr algn="ctr"/>
            <a:r>
              <a:rPr lang="en-US" sz="1000" b="1" i="1" dirty="0"/>
              <a:t>Sponsored by the Department of Dermatology and NIH T32: AR007465 “Dermatology Research Training Grant” and P30: AR069589 “Penn Skin Biology and Diseases Resources-based Center”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281F7328-F6F3-C440-A97A-6C3FA4A6D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5143"/>
              </p:ext>
            </p:extLst>
          </p:nvPr>
        </p:nvGraphicFramePr>
        <p:xfrm>
          <a:off x="0" y="1584671"/>
          <a:ext cx="6855983" cy="706640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74782">
                  <a:extLst>
                    <a:ext uri="{9D8B030D-6E8A-4147-A177-3AD203B41FA5}">
                      <a16:colId xmlns:a16="http://schemas.microsoft.com/office/drawing/2014/main" val="3337976157"/>
                    </a:ext>
                  </a:extLst>
                </a:gridCol>
                <a:gridCol w="4508038">
                  <a:extLst>
                    <a:ext uri="{9D8B030D-6E8A-4147-A177-3AD203B41FA5}">
                      <a16:colId xmlns:a16="http://schemas.microsoft.com/office/drawing/2014/main" val="1272519251"/>
                    </a:ext>
                  </a:extLst>
                </a:gridCol>
                <a:gridCol w="1473163">
                  <a:extLst>
                    <a:ext uri="{9D8B030D-6E8A-4147-A177-3AD203B41FA5}">
                      <a16:colId xmlns:a16="http://schemas.microsoft.com/office/drawing/2014/main" val="2538981660"/>
                    </a:ext>
                  </a:extLst>
                </a:gridCol>
              </a:tblGrid>
              <a:tr h="550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baseline="0" dirty="0">
                          <a:latin typeface="+mn-lt"/>
                        </a:rPr>
                        <a:t>April 4</a:t>
                      </a: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Satish 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Sati</a:t>
                      </a: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, PhD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Research Associate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“CXCR4-expressing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Group 1 Innate Lymphoid Cells in the Pathogenesis and Diagnosis of Sarcoidosis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Research in Progress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Leung</a:t>
                      </a:r>
                      <a:r>
                        <a:rPr lang="en-US" sz="1000" b="0" baseline="0" dirty="0">
                          <a:latin typeface="+mn-lt"/>
                        </a:rPr>
                        <a:t> Lab</a:t>
                      </a:r>
                      <a:endParaRPr lang="en-US" sz="1000" b="0" dirty="0"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268023"/>
                  </a:ext>
                </a:extLst>
              </a:tr>
              <a:tr h="621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April</a:t>
                      </a:r>
                      <a:r>
                        <a:rPr lang="en-US" sz="1000" b="1" baseline="0" dirty="0">
                          <a:latin typeface="+mn-lt"/>
                        </a:rPr>
                        <a:t> 11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baseline="0" dirty="0" err="1">
                          <a:latin typeface="+mn-lt"/>
                        </a:rPr>
                        <a:t>Pantelis</a:t>
                      </a:r>
                      <a:r>
                        <a:rPr lang="en-US" sz="1000" b="1" baseline="0" dirty="0">
                          <a:latin typeface="+mn-lt"/>
                        </a:rPr>
                        <a:t> Rompolas, PhD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baseline="0" dirty="0">
                          <a:latin typeface="+mn-lt"/>
                        </a:rPr>
                        <a:t>Assistant Professor of Dermatology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Models and Therapeutic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Strategies for Regeneration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+mn-lt"/>
                        </a:rPr>
                        <a:t>Peer Mentoring Meeting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Faculty Only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411635"/>
                  </a:ext>
                </a:extLst>
              </a:tr>
              <a:tr h="5322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baseline="0" dirty="0">
                          <a:latin typeface="+mn-lt"/>
                        </a:rPr>
                        <a:t>April 18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dirty="0">
                          <a:latin typeface="+mn-lt"/>
                        </a:rPr>
                        <a:t>Napasorn  “Nina” Kuprasertkul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MD</a:t>
                      </a:r>
                      <a:r>
                        <a:rPr lang="en-US" sz="1000" baseline="0" dirty="0" smtClean="0"/>
                        <a:t>-PhD </a:t>
                      </a:r>
                      <a:r>
                        <a:rPr lang="en-US" sz="1000" baseline="0" dirty="0"/>
                        <a:t>Candidate</a:t>
                      </a:r>
                      <a:endParaRPr lang="en-US" sz="1000" b="0" baseline="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“</a:t>
                      </a:r>
                      <a:r>
                        <a:rPr lang="en-US" sz="1000" b="0" i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Ferroptosis</a:t>
                      </a: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Enhances Epidermal</a:t>
                      </a: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Cornification through Transcriptional and Metabolic Reprogramming</a:t>
                      </a:r>
                      <a:r>
                        <a:rPr lang="en-US" sz="1000" b="0" i="0" dirty="0" smtClean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en-US" sz="1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+mn-lt"/>
                        </a:rPr>
                        <a:t>Research in Progress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 err="1">
                          <a:latin typeface="+mn-lt"/>
                        </a:rPr>
                        <a:t>Capell</a:t>
                      </a:r>
                      <a:r>
                        <a:rPr lang="en-US" sz="1000" b="0" baseline="0" dirty="0">
                          <a:latin typeface="+mn-lt"/>
                        </a:rPr>
                        <a:t> Lab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T32 Fellow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01589"/>
                  </a:ext>
                </a:extLst>
              </a:tr>
              <a:tr h="5322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April</a:t>
                      </a:r>
                      <a:r>
                        <a:rPr lang="en-US" sz="1000" b="1" baseline="0" dirty="0">
                          <a:latin typeface="+mn-lt"/>
                        </a:rPr>
                        <a:t> 25</a:t>
                      </a:r>
                      <a:endParaRPr lang="en-US" sz="1000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DeAnna Diaz and Rohan Dhiman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+mn-lt"/>
                        </a:rPr>
                        <a:t>Predoctoral Fellows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+mn-lt"/>
                        </a:rPr>
                        <a:t>“</a:t>
                      </a:r>
                      <a:r>
                        <a:rPr lang="en-US" sz="1000" b="0" i="0" dirty="0">
                          <a:solidFill>
                            <a:schemeClr val="tx1"/>
                          </a:solidFill>
                        </a:rPr>
                        <a:t>TBD”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Research in Progress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Werth Lab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56345"/>
                  </a:ext>
                </a:extLst>
              </a:tr>
              <a:tr h="232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May 2</a:t>
                      </a: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+mn-lt"/>
                        </a:rPr>
                        <a:t>ISID Practice Session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208707"/>
                  </a:ext>
                </a:extLst>
              </a:tr>
              <a:tr h="520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baseline="0" dirty="0">
                          <a:latin typeface="+mn-lt"/>
                        </a:rPr>
                        <a:t>May 16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Gina Pacella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dirty="0">
                          <a:latin typeface="+mn-lt"/>
                        </a:rPr>
                        <a:t>PhD Candidate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dirty="0">
                          <a:latin typeface="+mn-lt"/>
                        </a:rPr>
                        <a:t>“UTX as a </a:t>
                      </a:r>
                      <a:r>
                        <a:rPr lang="en-US" sz="1000" b="0" i="0" dirty="0" smtClean="0">
                          <a:latin typeface="+mn-lt"/>
                        </a:rPr>
                        <a:t>Potential </a:t>
                      </a:r>
                      <a:r>
                        <a:rPr lang="en-US" sz="1000" b="0" i="0" dirty="0">
                          <a:latin typeface="+mn-lt"/>
                        </a:rPr>
                        <a:t>E</a:t>
                      </a:r>
                      <a:r>
                        <a:rPr lang="en-US" sz="1000" b="0" i="0" dirty="0" smtClean="0">
                          <a:latin typeface="+mn-lt"/>
                        </a:rPr>
                        <a:t>pigenetic </a:t>
                      </a:r>
                      <a:r>
                        <a:rPr lang="en-US" sz="1000" b="0" i="0" dirty="0">
                          <a:latin typeface="+mn-lt"/>
                        </a:rPr>
                        <a:t>L</a:t>
                      </a:r>
                      <a:r>
                        <a:rPr lang="en-US" sz="1000" b="0" i="0" dirty="0" smtClean="0">
                          <a:latin typeface="+mn-lt"/>
                        </a:rPr>
                        <a:t>ink </a:t>
                      </a:r>
                      <a:r>
                        <a:rPr lang="en-US" sz="1000" b="0" i="0" dirty="0">
                          <a:latin typeface="+mn-lt"/>
                        </a:rPr>
                        <a:t>to </a:t>
                      </a:r>
                      <a:r>
                        <a:rPr lang="en-US" sz="1000" b="0" i="0" dirty="0" smtClean="0">
                          <a:latin typeface="+mn-lt"/>
                        </a:rPr>
                        <a:t>Sex </a:t>
                      </a:r>
                      <a:r>
                        <a:rPr lang="en-US" sz="1000" b="0" i="0" dirty="0">
                          <a:latin typeface="+mn-lt"/>
                        </a:rPr>
                        <a:t>D</a:t>
                      </a:r>
                      <a:r>
                        <a:rPr lang="en-US" sz="1000" b="0" i="0" dirty="0" smtClean="0">
                          <a:latin typeface="+mn-lt"/>
                        </a:rPr>
                        <a:t>isparities </a:t>
                      </a:r>
                      <a:r>
                        <a:rPr lang="en-US" sz="1000" b="0" i="0" dirty="0">
                          <a:latin typeface="+mn-lt"/>
                        </a:rPr>
                        <a:t>in </a:t>
                      </a:r>
                      <a:r>
                        <a:rPr lang="en-US" sz="1000" b="0" i="0" dirty="0" smtClean="0">
                          <a:latin typeface="+mn-lt"/>
                        </a:rPr>
                        <a:t>Skin </a:t>
                      </a:r>
                      <a:r>
                        <a:rPr lang="en-US" sz="1000" b="0" i="0" dirty="0">
                          <a:latin typeface="+mn-lt"/>
                        </a:rPr>
                        <a:t>D</a:t>
                      </a:r>
                      <a:r>
                        <a:rPr lang="en-US" sz="1000" b="0" i="0" dirty="0" smtClean="0">
                          <a:latin typeface="+mn-lt"/>
                        </a:rPr>
                        <a:t>isease</a:t>
                      </a:r>
                      <a:r>
                        <a:rPr lang="en-US" sz="1000" b="0" i="0" baseline="0" dirty="0">
                          <a:latin typeface="+mn-lt"/>
                        </a:rPr>
                        <a:t>”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Research in Progress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+mn-lt"/>
                        </a:rPr>
                        <a:t>Capell</a:t>
                      </a:r>
                      <a:r>
                        <a:rPr lang="en-US" sz="1000" b="0" baseline="0" dirty="0" smtClean="0">
                          <a:latin typeface="+mn-lt"/>
                        </a:rPr>
                        <a:t> </a:t>
                      </a:r>
                      <a:r>
                        <a:rPr lang="en-US" sz="1000" b="0" baseline="0" dirty="0">
                          <a:latin typeface="+mn-lt"/>
                        </a:rPr>
                        <a:t>Lab</a:t>
                      </a:r>
                      <a:endParaRPr lang="en-US" sz="1000" b="0" dirty="0"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baseline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36778"/>
                  </a:ext>
                </a:extLst>
              </a:tr>
              <a:tr h="599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May</a:t>
                      </a:r>
                      <a:r>
                        <a:rPr lang="en-US" sz="1000" b="1" baseline="0" dirty="0">
                          <a:latin typeface="+mn-lt"/>
                        </a:rPr>
                        <a:t> 23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Victoria Fang, MD, PhD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+mn-lt"/>
                        </a:rPr>
                        <a:t>Dermatology Resident PGY4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 </a:t>
                      </a:r>
                      <a:r>
                        <a:rPr lang="en-US" sz="1000" i="0" dirty="0">
                          <a:latin typeface="+mn-lt"/>
                        </a:rPr>
                        <a:t>“Inflammation in Hidradenitis Suppurativa</a:t>
                      </a:r>
                      <a:r>
                        <a:rPr lang="en-US" sz="1000" i="0" baseline="0" dirty="0">
                          <a:latin typeface="+mn-lt"/>
                        </a:rPr>
                        <a:t>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Research in Progress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>
                          <a:latin typeface="+mn-lt"/>
                        </a:rPr>
                        <a:t>Wherry/Payne Labs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T32</a:t>
                      </a:r>
                      <a:r>
                        <a:rPr lang="en-US" sz="1000" b="0" baseline="0" dirty="0">
                          <a:latin typeface="+mn-lt"/>
                        </a:rPr>
                        <a:t> Fellow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17693"/>
                  </a:ext>
                </a:extLst>
              </a:tr>
              <a:tr h="6194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May 30</a:t>
                      </a: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Aimee Payne, MD, PhD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+mn-lt"/>
                        </a:rPr>
                        <a:t>Professor of Dermatology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dirty="0">
                          <a:latin typeface="+mn-lt"/>
                        </a:rPr>
                        <a:t>“</a:t>
                      </a:r>
                      <a:r>
                        <a:rPr lang="en-US" sz="1000" b="0" i="0" baseline="0" dirty="0">
                          <a:latin typeface="+mn-lt"/>
                        </a:rPr>
                        <a:t>Penn Dermatology </a:t>
                      </a:r>
                      <a:r>
                        <a:rPr lang="en-US" sz="1000" b="0" i="0" baseline="0" dirty="0" err="1">
                          <a:latin typeface="+mn-lt"/>
                        </a:rPr>
                        <a:t>BioBank</a:t>
                      </a:r>
                      <a:r>
                        <a:rPr lang="en-US" sz="1000" b="0" i="0" baseline="0" dirty="0">
                          <a:latin typeface="+mn-lt"/>
                        </a:rPr>
                        <a:t> and NIH Genomic Data Sharing” </a:t>
                      </a:r>
                      <a:endParaRPr lang="en-US" sz="1000" i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>
                          <a:latin typeface="+mn-lt"/>
                        </a:rPr>
                        <a:t>STaR</a:t>
                      </a:r>
                      <a:r>
                        <a:rPr lang="en-US" sz="1000" b="0" dirty="0">
                          <a:latin typeface="+mn-lt"/>
                        </a:rPr>
                        <a:t> Core</a:t>
                      </a:r>
                      <a:r>
                        <a:rPr lang="en-US" sz="1000" b="0" baseline="0" dirty="0">
                          <a:latin typeface="+mn-lt"/>
                        </a:rPr>
                        <a:t> </a:t>
                      </a:r>
                      <a:endParaRPr lang="en-US" sz="1000" b="0" dirty="0">
                        <a:latin typeface="+mn-lt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Learning</a:t>
                      </a:r>
                      <a:r>
                        <a:rPr lang="en-US" sz="1000" b="0" baseline="0" dirty="0">
                          <a:latin typeface="+mn-lt"/>
                        </a:rPr>
                        <a:t> Lunch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27290"/>
                  </a:ext>
                </a:extLst>
              </a:tr>
              <a:tr h="6273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June 6</a:t>
                      </a: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Joel Gelfand, MD,</a:t>
                      </a:r>
                      <a:r>
                        <a:rPr lang="en-US" sz="1000" b="1" baseline="0" dirty="0">
                          <a:latin typeface="+mn-lt"/>
                        </a:rPr>
                        <a:t> MSCE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baseline="0" dirty="0">
                          <a:latin typeface="+mn-lt"/>
                        </a:rPr>
                        <a:t>James J. Leyden Professor of Dermatology and of Epidemiology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 </a:t>
                      </a:r>
                      <a:r>
                        <a:rPr lang="en-US" sz="1000" b="0" i="0" dirty="0">
                          <a:latin typeface="+mn-lt"/>
                        </a:rPr>
                        <a:t>“</a:t>
                      </a:r>
                      <a:r>
                        <a:rPr lang="en-US" sz="1000" b="0" i="0" baseline="0" dirty="0">
                          <a:latin typeface="+mn-lt"/>
                        </a:rPr>
                        <a:t>Pragmatic Clinical Trial Design and Execution: A Primer for the Dermatologist” </a:t>
                      </a:r>
                      <a:endParaRPr lang="en-US" sz="1000" i="1" baseline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DSI</a:t>
                      </a:r>
                      <a:r>
                        <a:rPr lang="en-US" sz="1000" b="0" baseline="0" dirty="0">
                          <a:latin typeface="+mn-lt"/>
                        </a:rPr>
                        <a:t> Core Learning Lunch -  Patient-Oriented Research Talk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850356"/>
                  </a:ext>
                </a:extLst>
              </a:tr>
              <a:tr h="5565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baseline="0" dirty="0">
                          <a:latin typeface="+mn-lt"/>
                        </a:rPr>
                        <a:t>June 13</a:t>
                      </a: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i="0" baseline="0" dirty="0">
                          <a:latin typeface="+mn-lt"/>
                        </a:rPr>
                        <a:t>Thomas Leung</a:t>
                      </a:r>
                      <a:r>
                        <a:rPr lang="en-US" sz="1000" b="1" i="0" baseline="0">
                          <a:latin typeface="+mn-lt"/>
                        </a:rPr>
                        <a:t>, MD, PhD</a:t>
                      </a:r>
                      <a:endParaRPr lang="en-US" sz="1000" b="1" i="0" baseline="0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baseline="0" dirty="0">
                          <a:latin typeface="+mn-lt"/>
                        </a:rPr>
                        <a:t>Assistant Professor of Dermatology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i="0" baseline="0" dirty="0">
                          <a:latin typeface="+mn-lt"/>
                        </a:rPr>
                        <a:t>“Wound Healing and Wound Scabs”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Peer</a:t>
                      </a:r>
                      <a:r>
                        <a:rPr lang="en-US" sz="1000" b="0" baseline="0" dirty="0">
                          <a:latin typeface="+mn-lt"/>
                        </a:rPr>
                        <a:t> Mentoring Meeting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baseline="0" dirty="0">
                          <a:latin typeface="+mn-lt"/>
                        </a:rPr>
                        <a:t>Faculty Only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875652"/>
                  </a:ext>
                </a:extLst>
              </a:tr>
              <a:tr h="568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June</a:t>
                      </a:r>
                      <a:r>
                        <a:rPr lang="en-US" sz="1000" b="1" baseline="0" dirty="0">
                          <a:latin typeface="+mn-lt"/>
                        </a:rPr>
                        <a:t> 20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Matthew</a:t>
                      </a: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Hedberg, MD, PhD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Instructor and </a:t>
                      </a:r>
                      <a:r>
                        <a:rPr lang="en-US" sz="10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Waine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C. Johnson Endowed Research Fellow of </a:t>
                      </a:r>
                      <a:r>
                        <a:rPr lang="en-US" sz="1000" b="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Dermatopathology</a:t>
                      </a:r>
                      <a:endParaRPr lang="en-US" sz="10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“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Research In Progress”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>
                          <a:latin typeface="+mn-lt"/>
                        </a:rPr>
                        <a:t>Research in Progress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dirty="0" err="1">
                          <a:latin typeface="+mn-lt"/>
                        </a:rPr>
                        <a:t>Seykora</a:t>
                      </a:r>
                      <a:r>
                        <a:rPr lang="en-US" sz="1000" b="0" dirty="0">
                          <a:latin typeface="+mn-lt"/>
                        </a:rPr>
                        <a:t> Lab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+mn-lt"/>
                        </a:rPr>
                        <a:t>T32 Fellow</a:t>
                      </a: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3946"/>
                  </a:ext>
                </a:extLst>
              </a:tr>
              <a:tr h="729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00" b="1" dirty="0">
                          <a:latin typeface="+mn-lt"/>
                        </a:rPr>
                        <a:t>June</a:t>
                      </a:r>
                      <a:r>
                        <a:rPr lang="en-US" sz="1000" b="1" baseline="0" dirty="0">
                          <a:latin typeface="+mn-lt"/>
                        </a:rPr>
                        <a:t> 27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>
                    <a:lnL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1" baseline="0" dirty="0">
                          <a:latin typeface="+mn-lt"/>
                        </a:rPr>
                        <a:t>Rachael Clark, MD, PhD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baseline="0" dirty="0">
                          <a:latin typeface="+mn-lt"/>
                        </a:rPr>
                        <a:t>Assistant Professor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baseline="0" dirty="0">
                          <a:latin typeface="+mn-lt"/>
                        </a:rPr>
                        <a:t>Clinical Family and Community Medicine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baseline="0" dirty="0">
                          <a:latin typeface="+mn-lt"/>
                        </a:rPr>
                        <a:t>Lewis Katz School of Medicine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baseline="0" dirty="0">
                          <a:latin typeface="+mn-lt"/>
                        </a:rPr>
                        <a:t> Trainee Invited Speaker</a:t>
                      </a:r>
                      <a:endParaRPr lang="en-US" sz="1000" b="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1F5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2167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9D60AC7-95CF-674D-8943-C9EEC3440463}"/>
              </a:ext>
            </a:extLst>
          </p:cNvPr>
          <p:cNvSpPr txBox="1"/>
          <p:nvPr/>
        </p:nvSpPr>
        <p:spPr>
          <a:xfrm>
            <a:off x="5060673" y="-64680"/>
            <a:ext cx="20083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FDBAC23-2CD8-6741-9112-D52F4347FFF0}"/>
              </a:ext>
            </a:extLst>
          </p:cNvPr>
          <p:cNvGrpSpPr/>
          <p:nvPr/>
        </p:nvGrpSpPr>
        <p:grpSpPr>
          <a:xfrm>
            <a:off x="3459209" y="106663"/>
            <a:ext cx="1728375" cy="881532"/>
            <a:chOff x="3961226" y="123965"/>
            <a:chExt cx="1963860" cy="854480"/>
          </a:xfrm>
        </p:grpSpPr>
        <p:sp>
          <p:nvSpPr>
            <p:cNvPr id="2" name="Explosion 1 1">
              <a:extLst>
                <a:ext uri="{FF2B5EF4-FFF2-40B4-BE49-F238E27FC236}">
                  <a16:creationId xmlns:a16="http://schemas.microsoft.com/office/drawing/2014/main" id="{F68A1A1C-5480-4D40-A62F-E3BD0D7EF049}"/>
                </a:ext>
              </a:extLst>
            </p:cNvPr>
            <p:cNvSpPr/>
            <p:nvPr/>
          </p:nvSpPr>
          <p:spPr>
            <a:xfrm rot="20657411">
              <a:off x="3961226" y="123965"/>
              <a:ext cx="1963860" cy="854480"/>
            </a:xfrm>
            <a:prstGeom prst="irregularSeal1">
              <a:avLst/>
            </a:prstGeom>
            <a:solidFill>
              <a:srgbClr val="99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1D7F135-D284-4645-8A5B-1B9837323D3A}"/>
                </a:ext>
              </a:extLst>
            </p:cNvPr>
            <p:cNvSpPr txBox="1"/>
            <p:nvPr/>
          </p:nvSpPr>
          <p:spPr>
            <a:xfrm rot="20295195">
              <a:off x="3999258" y="387123"/>
              <a:ext cx="1887794" cy="328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2C100"/>
                  </a:solidFill>
                  <a:latin typeface="Segoe Print" panose="02000800000000000000" pitchFamily="2" charset="0"/>
                </a:rPr>
                <a:t>Hybrid</a:t>
              </a:r>
              <a:endParaRPr lang="en-US" sz="1400" b="1" dirty="0">
                <a:solidFill>
                  <a:srgbClr val="F2C100"/>
                </a:solidFill>
                <a:latin typeface="Segoe Print" panose="020008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460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2666</TotalTime>
  <Words>358</Words>
  <Application>Microsoft Office PowerPoint</Application>
  <PresentationFormat>Letter Paper (8.5x11 in)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Times New Roman</vt:lpstr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Rulinski</dc:creator>
  <cp:lastModifiedBy>Scheuring, Sarah</cp:lastModifiedBy>
  <cp:revision>74</cp:revision>
  <cp:lastPrinted>2023-03-21T20:40:58Z</cp:lastPrinted>
  <dcterms:created xsi:type="dcterms:W3CDTF">2022-10-03T20:31:31Z</dcterms:created>
  <dcterms:modified xsi:type="dcterms:W3CDTF">2023-04-27T20:52:02Z</dcterms:modified>
</cp:coreProperties>
</file>